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5143500" cx="9144000"/>
  <p:notesSz cx="6858000" cy="9144000"/>
  <p:embeddedFontLst>
    <p:embeddedFont>
      <p:font typeface="Open Sans SemiBold"/>
      <p:regular r:id="rId33"/>
      <p:bold r:id="rId34"/>
      <p:italic r:id="rId35"/>
      <p:boldItalic r:id="rId36"/>
    </p:embeddedFont>
    <p:embeddedFont>
      <p:font typeface="Open Sans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OpenSans-bold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OpenSansSemiBold-regular.fntdata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font" Target="fonts/OpenSansSemiBold-italic.fntdata"/><Relationship Id="rId12" Type="http://schemas.openxmlformats.org/officeDocument/2006/relationships/slide" Target="slides/slide7.xml"/><Relationship Id="rId34" Type="http://schemas.openxmlformats.org/officeDocument/2006/relationships/font" Target="fonts/OpenSansSemiBold-bold.fntdata"/><Relationship Id="rId15" Type="http://schemas.openxmlformats.org/officeDocument/2006/relationships/slide" Target="slides/slide10.xml"/><Relationship Id="rId37" Type="http://schemas.openxmlformats.org/officeDocument/2006/relationships/font" Target="fonts/OpenSans-regular.fntdata"/><Relationship Id="rId14" Type="http://schemas.openxmlformats.org/officeDocument/2006/relationships/slide" Target="slides/slide9.xml"/><Relationship Id="rId36" Type="http://schemas.openxmlformats.org/officeDocument/2006/relationships/font" Target="fonts/OpenSansSemiBold-boldItalic.fntdata"/><Relationship Id="rId17" Type="http://schemas.openxmlformats.org/officeDocument/2006/relationships/slide" Target="slides/slide12.xml"/><Relationship Id="rId39" Type="http://schemas.openxmlformats.org/officeDocument/2006/relationships/font" Target="fonts/OpenSans-italic.fntdata"/><Relationship Id="rId16" Type="http://schemas.openxmlformats.org/officeDocument/2006/relationships/slide" Target="slides/slide11.xml"/><Relationship Id="rId38" Type="http://schemas.openxmlformats.org/officeDocument/2006/relationships/font" Target="fonts/OpenSans-bold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75e5dbcb33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75e5dbcb33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75e5dbcb33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75e5dbcb33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75e5dbcb33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75e5dbcb3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75e5dbcb33_0_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75e5dbcb33_0_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75e5dbcb33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75e5dbcb33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75e5dbcb33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75e5dbcb33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75e5dbcb33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75e5dbcb33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75e5dbcb33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275e5dbcb33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75e5dbcb33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75e5dbcb33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75dfa053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75dfa053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75e5dbcb3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75e5dbcb3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75e5dbcb33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275e5dbcb3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275e5dbcb33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275e5dbcb33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5e5dbcb33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275e5dbcb33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75e5dbcb33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75e5dbcb33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76253a6687_6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76253a6687_6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760978476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760978476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75e5dbcb33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75e5dbcb33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75e5dbcb3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75e5dbcb3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75e5dbcb3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75e5dbcb3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75e5dbcb3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75e5dbcb3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75e5dbcb33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75e5dbcb33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75e5dbcb33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75e5dbcb3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75e5dbcb33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75e5dbcb33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5e5dbcb3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5e5dbcb3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5e5dbcb33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75e5dbcb33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3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28650" y="859102"/>
            <a:ext cx="6858000" cy="198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4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ROUND TABLE EESTI STRATEEGIAPÄEV</a:t>
            </a:r>
            <a:endParaRPr b="1" sz="4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628650" y="3204357"/>
            <a:ext cx="3734100" cy="17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22.08.2023</a:t>
            </a:r>
            <a:endParaRPr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Argentiina restoran</a:t>
            </a:r>
            <a:endParaRPr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Tallinn</a:t>
            </a:r>
            <a:endParaRPr sz="18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I.R.O. | Aleksander Ottokar 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2"/>
          <p:cNvSpPr txBox="1"/>
          <p:nvPr/>
        </p:nvSpPr>
        <p:spPr>
          <a:xfrm>
            <a:off x="628650" y="1521354"/>
            <a:ext cx="7883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Osavõtt kõigist </a:t>
            </a: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RTI</a:t>
            </a: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koosolekutest (LAV, USA ja Nepal)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3-aasta plaani panustamine regiooni tasandil.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Kestev kommunikatsioon RTE ja RTI vahel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Väliskülaliste vastuvõtmine ja võõrustamine</a:t>
            </a:r>
            <a:b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Toimetaja | Robert Reisman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23"/>
          <p:cNvSpPr txBox="1"/>
          <p:nvPr/>
        </p:nvSpPr>
        <p:spPr>
          <a:xfrm>
            <a:off x="628650" y="1521354"/>
            <a:ext cx="7883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Matrikkel hooaja alguseks valmis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i="1"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Külastada võimalikult palju Eesti klubisid ja nende igapäevaelu laiema üldsuseni tuua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i="1"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Kajastada põhjalikumalt Kroonis klubide huvitavamaid pikki - just pikad on RT-liikumise üks magneteid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Tutvustada RTE ajalugu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P.R.O. | Krister Vellet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4"/>
          <p:cNvSpPr txBox="1"/>
          <p:nvPr/>
        </p:nvSpPr>
        <p:spPr>
          <a:xfrm>
            <a:off x="630000" y="1521354"/>
            <a:ext cx="7883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0000" spcFirstLastPara="1" rIns="90000" wrap="square" tIns="45700">
            <a:normAutofit/>
          </a:bodyPr>
          <a:lstStyle/>
          <a:p>
            <a:pPr indent="-205200" lvl="0" marL="2052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Aktiivne infoedastus RTE sotsiaalmeediakanalites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5200" lvl="0" marL="2052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RTE elektrooniliste platvormidega seoses abi ja kogemuste jagamine eestseisusele ja klubidele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5200" lvl="0" marL="2052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RTE uudiskirja järjepidevuse tagamine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Sekretär | Viljar Vaht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5"/>
          <p:cNvSpPr txBox="1"/>
          <p:nvPr/>
        </p:nvSpPr>
        <p:spPr>
          <a:xfrm>
            <a:off x="353550" y="1353479"/>
            <a:ext cx="7883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85725" lvl="0" marL="269999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Tagan eestseisuse asjaajamise kiire ja vahetu toimimise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5725" lvl="0" marL="269999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Tagan klubide statistika õigsuse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5725" lvl="0" marL="269999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Aitan kaasa Tabler.Worldi populariseerimisele ja toetan klubisid selle kasutamisel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5725" lvl="0" marL="269999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Uurin tehisintellekti kaasamist RT kontekstis, et värskendada ja rikastada info tarbimist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/>
        </p:nvSpPr>
        <p:spPr>
          <a:xfrm>
            <a:off x="623888" y="1348582"/>
            <a:ext cx="71874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RTE AUHINNAD, LOOSID, TOETUSED</a:t>
            </a:r>
            <a:endParaRPr b="1" sz="4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6"/>
          <p:cNvSpPr txBox="1"/>
          <p:nvPr/>
        </p:nvSpPr>
        <p:spPr>
          <a:xfrm>
            <a:off x="623888" y="3748353"/>
            <a:ext cx="7187400" cy="12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Aleksander Ottokar</a:t>
            </a:r>
            <a:endParaRPr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RTE IRO 2023/2025</a:t>
            </a:r>
            <a:endParaRPr sz="1800">
              <a:solidFill>
                <a:srgbClr val="8888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RTE AUHINNAD 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27"/>
          <p:cNvSpPr txBox="1"/>
          <p:nvPr/>
        </p:nvSpPr>
        <p:spPr>
          <a:xfrm>
            <a:off x="630450" y="1408876"/>
            <a:ext cx="7883100" cy="351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RTE AASTA TEIBLER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RTE AASTA KLUBI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RTE EUROKARIKAS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HAAPSALU MÕÕK </a:t>
            </a: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(RTE ANTTI ÄMBER)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RTE VANAKESE TOOP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RTE LOOSID 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8"/>
          <p:cNvSpPr txBox="1"/>
          <p:nvPr/>
        </p:nvSpPr>
        <p:spPr>
          <a:xfrm>
            <a:off x="552450" y="1292750"/>
            <a:ext cx="7883100" cy="36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92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RTI TRAVEL BINGO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RTE RAHVUSVAHELINE TRAVELFOND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Calibri"/>
              <a:buChar char="•"/>
            </a:pPr>
            <a:r>
              <a:rPr lang="et" sz="1800">
                <a:latin typeface="Calibri"/>
                <a:ea typeface="Calibri"/>
                <a:cs typeface="Calibri"/>
                <a:sym typeface="Calibri"/>
              </a:rPr>
              <a:t>2023 võitjad RT-1, RT-3, RT-5, RT-7, RT-11.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RTE TABLER EXCHANGE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Calibri"/>
              <a:buChar char="•"/>
            </a:pPr>
            <a:r>
              <a:rPr lang="et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Austria (2 liiget)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Calibri"/>
              <a:buChar char="•"/>
            </a:pPr>
            <a:r>
              <a:rPr lang="et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Soome (2 liiget)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Calibri"/>
              <a:buChar char="•"/>
            </a:pPr>
            <a:r>
              <a:rPr lang="et" sz="1800">
                <a:latin typeface="Calibri"/>
                <a:ea typeface="Calibri"/>
                <a:cs typeface="Calibri"/>
                <a:sym typeface="Calibri"/>
              </a:rPr>
              <a:t>Itaalia (2 liiget)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Calibri"/>
              <a:buChar char="•"/>
            </a:pPr>
            <a:r>
              <a:rPr lang="et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Šveits (</a:t>
            </a:r>
            <a:r>
              <a:rPr lang="et" sz="1800"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t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liiget)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Calibri"/>
              <a:buChar char="•"/>
            </a:pPr>
            <a:r>
              <a:rPr lang="et" sz="1800">
                <a:latin typeface="Calibri"/>
                <a:ea typeface="Calibri"/>
                <a:cs typeface="Calibri"/>
                <a:sym typeface="Calibri"/>
              </a:rPr>
              <a:t>Saksamaa (1 liige)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Calibri"/>
              <a:buChar char="•"/>
            </a:pPr>
            <a:r>
              <a:rPr lang="et" sz="1800">
                <a:latin typeface="Calibri"/>
                <a:ea typeface="Calibri"/>
                <a:cs typeface="Calibri"/>
                <a:sym typeface="Calibri"/>
              </a:rPr>
              <a:t>Rootsi (1 liige)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TOETUSED </a:t>
            </a:r>
            <a:endParaRPr b="1" sz="3300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49" name="Google Shape;149;p29"/>
          <p:cNvSpPr txBox="1"/>
          <p:nvPr/>
        </p:nvSpPr>
        <p:spPr>
          <a:xfrm>
            <a:off x="628650" y="1445154"/>
            <a:ext cx="7883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RTE FOND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RTE SOS FOND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RTE RIIGISISENE VENNAVAHETUS TOETUS (SOS Fondi lisa)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19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RTE ÜRITUSTE TOETUS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03200" lvl="0" marL="1714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 RTE NOORE VENNA TOETUS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/>
        </p:nvSpPr>
        <p:spPr>
          <a:xfrm>
            <a:off x="623888" y="1424782"/>
            <a:ext cx="71874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AASTA PLAAN</a:t>
            </a:r>
            <a:endParaRPr b="1" sz="4000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55" name="Google Shape;155;p30"/>
          <p:cNvSpPr txBox="1"/>
          <p:nvPr/>
        </p:nvSpPr>
        <p:spPr>
          <a:xfrm>
            <a:off x="623888" y="3672153"/>
            <a:ext cx="7187400" cy="12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Klen Laus</a:t>
            </a:r>
            <a:endParaRPr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RTE president 2023/2024</a:t>
            </a:r>
            <a:endParaRPr sz="1800">
              <a:solidFill>
                <a:srgbClr val="8888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/>
          <p:nvPr/>
        </p:nvSpPr>
        <p:spPr>
          <a:xfrm>
            <a:off x="628650" y="1256475"/>
            <a:ext cx="7883100" cy="42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968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Font typeface="Calibri"/>
              <a:buChar char="•"/>
            </a:pPr>
            <a:r>
              <a:rPr lang="et" sz="2000">
                <a:latin typeface="Calibri"/>
                <a:ea typeface="Calibri"/>
                <a:cs typeface="Calibri"/>
                <a:sym typeface="Calibri"/>
              </a:rPr>
              <a:t>Mik</a:t>
            </a: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s seda vaja on? 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Kellele seda vaja on?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Millal seda vaja on?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Kuidas koostada? 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Mis sellest edasi saab?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Kinnitatud plaan presidendi ja/või sekretäri meilile </a:t>
            </a:r>
            <a:r>
              <a:rPr lang="et" sz="2200" u="sng">
                <a:latin typeface="Calibri"/>
                <a:ea typeface="Calibri"/>
                <a:cs typeface="Calibri"/>
                <a:sym typeface="Calibri"/>
              </a:rPr>
              <a:t>hiljemalt 31.10.2023</a:t>
            </a:r>
            <a:endParaRPr sz="22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31"/>
          <p:cNvSpPr txBox="1"/>
          <p:nvPr/>
        </p:nvSpPr>
        <p:spPr>
          <a:xfrm>
            <a:off x="628650" y="1518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AASTA PLAAN 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521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AJAKAVA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311700" y="1226275"/>
            <a:ext cx="79077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Char char="•"/>
            </a:pP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16:00 Kogunemine, snäkilaud</a:t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Char char="•"/>
            </a:pP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16:15 Presidendi avasõnad</a:t>
            </a:r>
            <a:r>
              <a:rPr lang="et" sz="21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 / </a:t>
            </a: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Eestseisuse hooaja eesmärgid</a:t>
            </a:r>
            <a:endParaRPr sz="2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Char char="•"/>
            </a:pP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16:40 RTE auhinnad, loosid, toetused</a:t>
            </a:r>
            <a:endParaRPr sz="2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Char char="•"/>
            </a:pP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17:00 Kolme aasta plaan - Miks, Kuidas ja Kes? Parimad praktikad</a:t>
            </a:r>
            <a:endParaRPr sz="2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Char char="•"/>
            </a:pP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17:30 </a:t>
            </a:r>
            <a:r>
              <a:rPr b="1"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Paus</a:t>
            </a:r>
            <a:endParaRPr sz="2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Char char="•"/>
            </a:pP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17:45 Ajurünnak: Miks Round Tabl</a:t>
            </a:r>
            <a:r>
              <a:rPr lang="et" sz="2000">
                <a:latin typeface="Calibri"/>
                <a:ea typeface="Calibri"/>
                <a:cs typeface="Calibri"/>
                <a:sym typeface="Calibri"/>
              </a:rPr>
              <a:t>e - Kuidas sain vennaks</a:t>
            </a: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Char char="•"/>
            </a:pP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18:15 Funktsionäride töötoad</a:t>
            </a:r>
            <a:endParaRPr sz="2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000"/>
              <a:buChar char="•"/>
            </a:pPr>
            <a:r>
              <a:rPr lang="et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18:45 Tagasiside ja kokkuvõte</a:t>
            </a:r>
            <a:endParaRPr sz="2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2"/>
          <p:cNvSpPr txBox="1"/>
          <p:nvPr/>
        </p:nvSpPr>
        <p:spPr>
          <a:xfrm>
            <a:off x="628650" y="1518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AASTA PLAAN 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2"/>
          <p:cNvSpPr txBox="1"/>
          <p:nvPr/>
        </p:nvSpPr>
        <p:spPr>
          <a:xfrm>
            <a:off x="628650" y="1256475"/>
            <a:ext cx="7741500" cy="37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Teemad: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Char char="•"/>
            </a:pP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Mis on klubis hästi</a:t>
            </a: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 ja mida saaksime </a:t>
            </a: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paremini/rohkem teha?</a:t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Kas oleme rahul oma klubi </a:t>
            </a: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tegevusega</a:t>
            </a: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22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Millal on k</a:t>
            </a: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lubi </a:t>
            </a: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tugev? </a:t>
            </a: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ui veel pole</a:t>
            </a: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, siis </a:t>
            </a: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millal ja kuidas saab?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Kui palju liikmeid on klubist lahkumas järgnevatel aastatel? 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Kui palju liikmeid soovime juurde võtta ja kuidas seda ellu viia?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Millised on ootused ja millist tuge ootame RTE eestseisuselt?</a:t>
            </a:r>
            <a:endParaRPr i="1" sz="2200">
              <a:latin typeface="Calibri"/>
              <a:ea typeface="Calibri"/>
              <a:cs typeface="Calibri"/>
              <a:sym typeface="Calibri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200"/>
              <a:buFont typeface="Calibri"/>
              <a:buChar char="•"/>
            </a:pPr>
            <a:r>
              <a:rPr lang="et" sz="2200">
                <a:latin typeface="Calibri"/>
                <a:ea typeface="Calibri"/>
                <a:cs typeface="Calibri"/>
                <a:sym typeface="Calibri"/>
              </a:rPr>
              <a:t>Mis on klubi p</a:t>
            </a:r>
            <a:r>
              <a:rPr lang="et" sz="2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rioriteedid selleks hooajaks?</a:t>
            </a:r>
            <a:endParaRPr sz="2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/>
        </p:nvSpPr>
        <p:spPr>
          <a:xfrm>
            <a:off x="623888" y="1424782"/>
            <a:ext cx="71874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PAUS …</a:t>
            </a:r>
            <a:endParaRPr b="1" sz="4000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 txBox="1"/>
          <p:nvPr/>
        </p:nvSpPr>
        <p:spPr>
          <a:xfrm>
            <a:off x="623888" y="1424782"/>
            <a:ext cx="71874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7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AJURÜNNAK: MIKS ROUND TABLE?  </a:t>
            </a:r>
            <a:endParaRPr b="1" sz="3700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78" name="Google Shape;178;p34"/>
          <p:cNvSpPr txBox="1"/>
          <p:nvPr/>
        </p:nvSpPr>
        <p:spPr>
          <a:xfrm>
            <a:off x="623888" y="3748353"/>
            <a:ext cx="7187400" cy="12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Tõnis Kuusk</a:t>
            </a:r>
            <a:endParaRPr sz="18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lang="et" sz="18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RTE asepresident 2023/2024</a:t>
            </a:r>
            <a:endParaRPr sz="1800">
              <a:solidFill>
                <a:srgbClr val="8888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5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MIKS ROUND TABLE?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Google Shape;184;p35"/>
          <p:cNvSpPr txBox="1"/>
          <p:nvPr/>
        </p:nvSpPr>
        <p:spPr>
          <a:xfrm>
            <a:off x="628650" y="1256475"/>
            <a:ext cx="7883100" cy="42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22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Sõbrad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Õppimisvõimalused(Juhtimiskogemus ja pikad ettekanded)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Networking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2222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Vaheldus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6985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6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latin typeface="Calibri"/>
                <a:ea typeface="Calibri"/>
                <a:cs typeface="Calibri"/>
                <a:sym typeface="Calibri"/>
              </a:rPr>
              <a:t>KUIDAS SAIN VENNAKS?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36"/>
          <p:cNvSpPr txBox="1"/>
          <p:nvPr/>
        </p:nvSpPr>
        <p:spPr>
          <a:xfrm>
            <a:off x="628650" y="1256475"/>
            <a:ext cx="7883100" cy="42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Mis argument mind kõnetas, et tulla vaatama?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Mis mulle esimestel koosolekutel enim meeldis?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Miks ma tahtsin saada liikmeks?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Kuidas ja miks läksin esimest korda külla teisele klubile?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Kuidas ja miks läksin esimest korda välismaale?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7"/>
          <p:cNvSpPr txBox="1"/>
          <p:nvPr/>
        </p:nvSpPr>
        <p:spPr>
          <a:xfrm>
            <a:off x="623888" y="1424782"/>
            <a:ext cx="71874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700">
                <a:latin typeface="Calibri"/>
                <a:ea typeface="Calibri"/>
                <a:cs typeface="Calibri"/>
                <a:sym typeface="Calibri"/>
              </a:rPr>
              <a:t>FUNKTSIONÄRIDE TÖÖTOAD</a:t>
            </a:r>
            <a:endParaRPr b="1" sz="3700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sp>
        <p:nvSpPr>
          <p:cNvPr id="196" name="Google Shape;196;p37"/>
          <p:cNvSpPr txBox="1"/>
          <p:nvPr/>
        </p:nvSpPr>
        <p:spPr>
          <a:xfrm>
            <a:off x="623888" y="3748353"/>
            <a:ext cx="7187400" cy="12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888888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8"/>
          <p:cNvSpPr txBox="1"/>
          <p:nvPr/>
        </p:nvSpPr>
        <p:spPr>
          <a:xfrm>
            <a:off x="700088" y="1424782"/>
            <a:ext cx="71874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KÜSIMUSED JA TAGASISIDE</a:t>
            </a:r>
            <a:endParaRPr b="1" sz="4000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9"/>
          <p:cNvSpPr txBox="1"/>
          <p:nvPr/>
        </p:nvSpPr>
        <p:spPr>
          <a:xfrm>
            <a:off x="583122" y="1852353"/>
            <a:ext cx="8426400" cy="15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4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TÄNAME JA EDUKAT UUT HOOAEGA!</a:t>
            </a:r>
            <a:br>
              <a:rPr b="1" lang="et" sz="40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4000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623888" y="1348582"/>
            <a:ext cx="7187400" cy="237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MIS ON TÄNASE PÄEVA EESMÄR</a:t>
            </a:r>
            <a:r>
              <a:rPr b="1" lang="et" sz="4000">
                <a:latin typeface="Calibri"/>
                <a:ea typeface="Calibri"/>
                <a:cs typeface="Calibri"/>
                <a:sym typeface="Calibri"/>
              </a:rPr>
              <a:t>GID</a:t>
            </a:r>
            <a:r>
              <a:rPr b="1" lang="et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b="1" sz="4000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628650" y="878025"/>
            <a:ext cx="7883400" cy="446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47500"/>
          </a:bodyPr>
          <a:lstStyle/>
          <a:p>
            <a:pPr indent="-44450" lvl="0" marL="1714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3197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Calibri"/>
              <a:buChar char="•"/>
            </a:pPr>
            <a:r>
              <a:rPr lang="et" sz="4600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t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estseisuse liikmete hooaja</a:t>
            </a:r>
            <a:r>
              <a:rPr lang="et" sz="4600">
                <a:latin typeface="Calibri"/>
                <a:ea typeface="Calibri"/>
                <a:cs typeface="Calibri"/>
                <a:sym typeface="Calibri"/>
              </a:rPr>
              <a:t> eesmärkide</a:t>
            </a:r>
            <a:r>
              <a:rPr lang="et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" sz="4600">
                <a:latin typeface="Calibri"/>
                <a:ea typeface="Calibri"/>
                <a:cs typeface="Calibri"/>
                <a:sym typeface="Calibri"/>
              </a:rPr>
              <a:t>tutvustamine </a:t>
            </a:r>
            <a:r>
              <a:rPr lang="et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 kuidas saame abiks olla</a:t>
            </a:r>
            <a:endParaRPr sz="4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3197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Calibri"/>
              <a:buChar char="•"/>
            </a:pPr>
            <a:r>
              <a:rPr lang="et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Igale klubile mõtestatud ja sisukaks hooajaks sisendi andmine</a:t>
            </a:r>
            <a:endParaRPr sz="4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3197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Calibri"/>
              <a:buChar char="•"/>
            </a:pPr>
            <a:r>
              <a:rPr lang="et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Parimate praktikate jagamine</a:t>
            </a:r>
            <a:endParaRPr sz="4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3197" lvl="0" marL="171450" rtl="0" algn="l">
              <a:lnSpc>
                <a:spcPct val="115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Calibri"/>
              <a:buChar char="•"/>
            </a:pPr>
            <a:r>
              <a:rPr lang="et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Ajurünnakud liikumisele olulistel teemadel</a:t>
            </a:r>
            <a:r>
              <a:rPr lang="et" sz="4600">
                <a:latin typeface="Calibri"/>
                <a:ea typeface="Calibri"/>
                <a:cs typeface="Calibri"/>
                <a:sym typeface="Calibri"/>
              </a:rPr>
              <a:t> ja </a:t>
            </a:r>
            <a:r>
              <a:rPr lang="et" sz="4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sisend eestseisusele hooajaks</a:t>
            </a:r>
            <a:endParaRPr sz="4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3197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Calibri"/>
              <a:buChar char="•"/>
            </a:pPr>
            <a:r>
              <a:rPr lang="et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Saame omavahel paremini tuttavaks </a:t>
            </a:r>
            <a:endParaRPr sz="4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b="1" lang="et" sz="4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Paneme koos aluse vägevale hooajale!</a:t>
            </a:r>
            <a:endParaRPr b="1" sz="4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16"/>
          <p:cNvSpPr txBox="1"/>
          <p:nvPr/>
        </p:nvSpPr>
        <p:spPr>
          <a:xfrm>
            <a:off x="628650" y="1431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EESMÄRGID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623900" y="1424775"/>
            <a:ext cx="4128900" cy="204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Eestseisuse funktsionäride aasta eesmärgid</a:t>
            </a:r>
            <a:endParaRPr b="1" sz="4000">
              <a:solidFill>
                <a:srgbClr val="000000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/>
        </p:nvSpPr>
        <p:spPr>
          <a:xfrm>
            <a:off x="628650" y="2280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President | Klen Laus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8"/>
          <p:cNvSpPr txBox="1"/>
          <p:nvPr/>
        </p:nvSpPr>
        <p:spPr>
          <a:xfrm>
            <a:off x="628650" y="1292754"/>
            <a:ext cx="7883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Toimiv ja motiveeritud eestseisus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Mõtestatud ja tugevad klubid 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Aktiivsed vennad ka väljaspool oma klubi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Uued tavad on juurutatud (kolme aasta plaan, uudiskiri, TW</a:t>
            </a: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)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RTI WM, NEAR TM, RTI HYM osaletud ja RTE väärikalt esindatud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Asepresident | Tõnis Kuusk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9"/>
          <p:cNvSpPr txBox="1"/>
          <p:nvPr/>
        </p:nvSpPr>
        <p:spPr>
          <a:xfrm>
            <a:off x="630450" y="1229400"/>
            <a:ext cx="7883100" cy="391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RT päev</a:t>
            </a: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a konverents 15.03.</a:t>
            </a: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4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Reklaami müük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Osalen RTIWM’l, ja RTIHYM’l ja võimalusel teistel rahvusvahelistel üritustel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AGMi korralduse toetamine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latin typeface="Calibri"/>
                <a:ea typeface="Calibri"/>
                <a:cs typeface="Calibri"/>
                <a:sym typeface="Calibri"/>
              </a:rPr>
              <a:t> Olen klubidele alati kättesaadav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Laekur | Jüri Klaassen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0"/>
          <p:cNvSpPr txBox="1"/>
          <p:nvPr/>
        </p:nvSpPr>
        <p:spPr>
          <a:xfrm>
            <a:off x="628650" y="1368954"/>
            <a:ext cx="7883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Eelarve täitmise jälgimine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i="1"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Kõikide võlgnevuste "koju toomine”</a:t>
            </a:r>
            <a:endParaRPr sz="2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i="1"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RTE fond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Tootluse parandamine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Calibri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Heategevusprojektid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i="1"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Klubide Laekuritele alati olemas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/>
        </p:nvSpPr>
        <p:spPr>
          <a:xfrm>
            <a:off x="628650" y="304271"/>
            <a:ext cx="7332900" cy="110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t" sz="33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Meister | Priit Vao</a:t>
            </a:r>
            <a:endParaRPr b="1" sz="33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1"/>
          <p:cNvSpPr txBox="1"/>
          <p:nvPr/>
        </p:nvSpPr>
        <p:spPr>
          <a:xfrm>
            <a:off x="628650" y="1521354"/>
            <a:ext cx="7883100" cy="3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71450" lvl="0" marL="1714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Meistri rahaasjade lihtsustamine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Meistri ameti üleandmise standardite loomine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Uued piiratud saadavusega kvaliteetsed tooted</a:t>
            </a:r>
            <a:endParaRPr sz="2100">
              <a:solidFill>
                <a:srgbClr val="00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Kõikidel üritustel RTE poega kohalolek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lnSpc>
                <a:spcPct val="150000"/>
              </a:lnSpc>
              <a:spcBef>
                <a:spcPts val="750"/>
              </a:spcBef>
              <a:spcAft>
                <a:spcPts val="0"/>
              </a:spcAft>
              <a:buClr>
                <a:srgbClr val="FFC000"/>
              </a:buClr>
              <a:buSzPts val="2400"/>
              <a:buChar char="•"/>
            </a:pPr>
            <a:r>
              <a:rPr lang="et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Rohkem rõhku turundusele ja teavitustööle</a:t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